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15" r:id="rId3"/>
    <p:sldId id="317" r:id="rId4"/>
    <p:sldId id="314" r:id="rId5"/>
    <p:sldId id="318" r:id="rId6"/>
    <p:sldId id="319" r:id="rId7"/>
    <p:sldId id="320" r:id="rId8"/>
    <p:sldId id="321" r:id="rId9"/>
    <p:sldId id="322" r:id="rId10"/>
    <p:sldId id="323" r:id="rId11"/>
    <p:sldId id="262" r:id="rId12"/>
    <p:sldId id="263" r:id="rId13"/>
    <p:sldId id="324" r:id="rId14"/>
    <p:sldId id="309" r:id="rId15"/>
    <p:sldId id="312" r:id="rId16"/>
    <p:sldId id="311" r:id="rId17"/>
    <p:sldId id="328" r:id="rId18"/>
    <p:sldId id="313" r:id="rId19"/>
    <p:sldId id="325" r:id="rId20"/>
    <p:sldId id="329" r:id="rId21"/>
    <p:sldId id="274" r:id="rId22"/>
    <p:sldId id="275" r:id="rId23"/>
    <p:sldId id="276" r:id="rId24"/>
    <p:sldId id="308" r:id="rId25"/>
    <p:sldId id="25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9" autoAdjust="0"/>
    <p:restoredTop sz="88261" autoAdjust="0"/>
  </p:normalViewPr>
  <p:slideViewPr>
    <p:cSldViewPr>
      <p:cViewPr varScale="1">
        <p:scale>
          <a:sx n="76" d="100"/>
          <a:sy n="76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528E-B86C-4F89-88EB-9C3C2C86470A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B00A1-AE85-4772-A389-0781A71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B00A1-AE85-4772-A389-0781A71CD1E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6984776" cy="43924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Консультация</a:t>
            </a:r>
            <a:br>
              <a:rPr lang="ru-RU" sz="3600" b="1" i="1" dirty="0" smtClean="0"/>
            </a:br>
            <a:r>
              <a:rPr lang="ru-RU" sz="3600" b="1" i="1" dirty="0" smtClean="0"/>
              <a:t>«Организация сопровождения ребенка с ОВЗ в ДОУ в условиях ФГОС ДО»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/>
              <a:t> («Путь к инклюзивному образованию»)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400" dirty="0" smtClean="0"/>
              <a:t>старший воспитатель </a:t>
            </a:r>
            <a:br>
              <a:rPr lang="ru-RU" sz="2400" dirty="0" smtClean="0"/>
            </a:br>
            <a:r>
              <a:rPr lang="ru-RU" sz="2400" dirty="0" err="1" smtClean="0"/>
              <a:t>Буракова</a:t>
            </a:r>
            <a:r>
              <a:rPr lang="ru-RU" sz="2400" dirty="0" smtClean="0"/>
              <a:t> И.М.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2606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Главная страница МБДОУ &quot;Детский сад 3 &quot;Родничок&quot; комбинированного вида&quot; Цивильского района / Портал образования Ч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0237" y="3068960"/>
            <a:ext cx="4252717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Выдержки из закона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 регулирует вопросы образования лиц с ограниченными возможностями и содержит ряд статей (</a:t>
            </a:r>
            <a:r>
              <a:rPr lang="ru-RU" b="1" dirty="0" smtClean="0"/>
              <a:t>42, 55, 59, 79</a:t>
            </a:r>
            <a:r>
              <a:rPr lang="ru-RU" dirty="0" smtClean="0"/>
              <a:t>), закрепляющих право детей с ограниченными возможностями здоровья, в т.ч. детей-инвалидов, на получение качественного образования в соответствии с имеющимися у них потребностями и возможностями </a:t>
            </a:r>
          </a:p>
          <a:p>
            <a:r>
              <a:rPr lang="ru-RU" dirty="0" smtClean="0"/>
              <a:t>Закон закрепил основные положения и понятия в части образования детей с ОВЗ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974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Дети с ограниченными возможностями здоровья (ОВЗ)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1447800"/>
            <a:ext cx="7818072" cy="5005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дети-инвалиды, либо другие дети в возрасте от 0 до</a:t>
            </a:r>
            <a:r>
              <a:rPr lang="en-US" dirty="0" smtClean="0"/>
              <a:t> </a:t>
            </a:r>
            <a:r>
              <a:rPr lang="ru-RU" dirty="0" smtClean="0"/>
              <a:t>18 лет, не признанные в установленном порядке детьми-инвалидами, но имеющие временные или постоянные отклонения в психическом и(или) физическом развитии и нуждающиеся в создании специальных условий обучения и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02352" cy="1368152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/>
              <a:t>Психолого-медико-педагогическое</a:t>
            </a:r>
            <a:r>
              <a:rPr lang="ru-RU" sz="3600" dirty="0" smtClean="0"/>
              <a:t> сопровождение осуществляет: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988840"/>
            <a:ext cx="7920880" cy="44644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ПМПк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психолого-медико-педагогический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консилиум ДОУ</a:t>
            </a:r>
            <a:endParaRPr lang="ru-RU" dirty="0" smtClean="0"/>
          </a:p>
          <a:p>
            <a:r>
              <a:rPr lang="ru-RU" dirty="0" smtClean="0"/>
              <a:t>ПМПК – </a:t>
            </a:r>
            <a:r>
              <a:rPr lang="ru-RU" dirty="0" err="1" smtClean="0"/>
              <a:t>психолого-медико-педагогическая</a:t>
            </a:r>
            <a:r>
              <a:rPr lang="ru-RU" dirty="0" smtClean="0"/>
              <a:t> комиссия</a:t>
            </a:r>
          </a:p>
          <a:p>
            <a:pPr>
              <a:buNone/>
            </a:pPr>
            <a:r>
              <a:rPr lang="ru-RU" dirty="0" smtClean="0"/>
              <a:t>Центр </a:t>
            </a:r>
            <a:r>
              <a:rPr lang="ru-RU" b="1" dirty="0" smtClean="0"/>
              <a:t>«Развитие» </a:t>
            </a:r>
          </a:p>
          <a:p>
            <a:pPr>
              <a:buNone/>
            </a:pPr>
            <a:r>
              <a:rPr lang="ru-RU" dirty="0" smtClean="0"/>
              <a:t>адрес:  </a:t>
            </a:r>
            <a:r>
              <a:rPr lang="ru-RU" b="1" dirty="0" smtClean="0"/>
              <a:t> пр. Ленина, д.26   </a:t>
            </a:r>
            <a:r>
              <a:rPr lang="ru-RU" dirty="0" smtClean="0"/>
              <a:t>тел.</a:t>
            </a:r>
            <a:r>
              <a:rPr lang="ru-RU" b="1" dirty="0" smtClean="0"/>
              <a:t> 73-81-59 </a:t>
            </a:r>
          </a:p>
          <a:p>
            <a:pPr>
              <a:buNone/>
            </a:pPr>
            <a:r>
              <a:rPr lang="ru-RU" b="1" dirty="0" smtClean="0"/>
              <a:t>«Центр помощи детям»</a:t>
            </a:r>
            <a:r>
              <a:rPr lang="ru-RU" dirty="0" smtClean="0"/>
              <a:t>  </a:t>
            </a:r>
          </a:p>
          <a:p>
            <a:pPr>
              <a:buNone/>
            </a:pPr>
            <a:r>
              <a:rPr lang="ru-RU" dirty="0" smtClean="0"/>
              <a:t>адрес: </a:t>
            </a:r>
            <a:r>
              <a:rPr lang="ru-RU" b="1" dirty="0" smtClean="0"/>
              <a:t>ул. Некрасова, 58  </a:t>
            </a:r>
            <a:r>
              <a:rPr lang="ru-RU" dirty="0" smtClean="0"/>
              <a:t>тел.</a:t>
            </a:r>
            <a:r>
              <a:rPr lang="ru-RU" b="1" dirty="0" smtClean="0"/>
              <a:t> 73-83-04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обучающийся с ограниченными возможностями здоровья </a:t>
            </a:r>
            <a:r>
              <a:rPr lang="ru-RU" altLang="ru-RU" dirty="0" smtClean="0">
                <a:latin typeface="Times New Roman" pitchFamily="18" charset="0"/>
              </a:rPr>
              <a:t>- физическое лицо, имеющее недостатки в физическом и (или) психологическом развитии,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подтвержденные </a:t>
            </a:r>
            <a:r>
              <a:rPr lang="ru-RU" altLang="ru-RU" b="1" dirty="0" err="1" smtClean="0">
                <a:solidFill>
                  <a:srgbClr val="FF0000"/>
                </a:solidFill>
                <a:latin typeface="Times New Roman" pitchFamily="18" charset="0"/>
              </a:rPr>
              <a:t>психолого-медико-педагогической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 комиссией </a:t>
            </a:r>
            <a:r>
              <a:rPr lang="ru-RU" altLang="ru-RU" dirty="0" smtClean="0">
                <a:latin typeface="Times New Roman" pitchFamily="18" charset="0"/>
              </a:rPr>
              <a:t>и препятствующие получению образования без создания специальных условий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Ребенок с ОВЗ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80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Известно,  что  дети  с  отклонениями  или  нарушениями  развития  по  характеру  первичного  нарушения </a:t>
            </a:r>
            <a:br>
              <a:rPr lang="ru-RU" sz="2800" dirty="0" smtClean="0"/>
            </a:br>
            <a:r>
              <a:rPr lang="ru-RU" sz="2800" dirty="0" smtClean="0"/>
              <a:t>могут  быть  условно  разделены  на  следующие  группы  или  категории: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2204864"/>
            <a:ext cx="7746064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дети  с  задержкой  психического  развития;</a:t>
            </a:r>
          </a:p>
          <a:p>
            <a:r>
              <a:rPr lang="ru-RU" dirty="0" smtClean="0"/>
              <a:t>дети  с  нарушениями  интеллекта;</a:t>
            </a:r>
          </a:p>
          <a:p>
            <a:r>
              <a:rPr lang="ru-RU" dirty="0" smtClean="0"/>
              <a:t>дети  с  нарушениями  слуха; </a:t>
            </a:r>
          </a:p>
          <a:p>
            <a:r>
              <a:rPr lang="ru-RU" dirty="0" smtClean="0"/>
              <a:t> дети  с  нарушениями  зрения; </a:t>
            </a:r>
          </a:p>
          <a:p>
            <a:r>
              <a:rPr lang="ru-RU" dirty="0" smtClean="0"/>
              <a:t>дети  с  нарушениями  опорно-двигательного  аппарата; </a:t>
            </a:r>
          </a:p>
          <a:p>
            <a:r>
              <a:rPr lang="ru-RU" dirty="0" smtClean="0"/>
              <a:t>дети  с  нарушениями  речи; </a:t>
            </a:r>
          </a:p>
          <a:p>
            <a:r>
              <a:rPr lang="ru-RU" dirty="0" smtClean="0"/>
              <a:t>дети  с  расстройствами  эмоционально-волевой  сферы  и  поведения;</a:t>
            </a:r>
          </a:p>
          <a:p>
            <a:r>
              <a:rPr lang="ru-RU" dirty="0" smtClean="0"/>
              <a:t>дети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спектра;</a:t>
            </a:r>
          </a:p>
          <a:p>
            <a:r>
              <a:rPr lang="ru-RU" dirty="0" smtClean="0"/>
              <a:t>дети  с  множественными  нарушениями.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Алгоритм выявления детей с ограниченными возможностями здоровья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Воспитатель, специалист, родитель (законный представитель) обращается в консилиум ДОУ с заявкой на обследование ребенка</a:t>
            </a:r>
          </a:p>
          <a:p>
            <a:r>
              <a:rPr lang="ru-RU" dirty="0" smtClean="0"/>
              <a:t>Консилиум организации обследует ребенка, составляет коллегиальное заключение </a:t>
            </a:r>
            <a:r>
              <a:rPr lang="ru-RU" dirty="0" err="1" smtClean="0"/>
              <a:t>ПМПк</a:t>
            </a:r>
            <a:r>
              <a:rPr lang="ru-RU" dirty="0" smtClean="0"/>
              <a:t>, которое содержит обобщенную характеристику структуры психофизического развития ребенка, заключения  специалистов.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Заключения специалистов, характеристика воспитателей группы, коллегиальное заключение </a:t>
            </a:r>
            <a:r>
              <a:rPr lang="ru-RU" dirty="0" err="1" smtClean="0"/>
              <a:t>ПМПк</a:t>
            </a:r>
            <a:r>
              <a:rPr lang="ru-RU" dirty="0" smtClean="0"/>
              <a:t> доводятся до сведения родителей (законных представителей) в доступной для понимания форме.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ПМПК проводит комплексное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обследование детей в целях своевременного выявления особенностей в физическом и (или) психическом развитии и (или) отклонений в поведении детей, готовит по результатам обследования детей рекомендации по созданию специальных условий образования, а также подтверждает, уточняет или изменяет ранее данные рекомендации.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комиссии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заключение комиссии </a:t>
            </a:r>
            <a:r>
              <a:rPr lang="ru-RU" dirty="0" smtClean="0">
                <a:solidFill>
                  <a:srgbClr val="FF0000"/>
                </a:solidFill>
              </a:rPr>
              <a:t>носит для родителей (законных представителей) детей рекомендательный характер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Представленное родителями (законными представителями) детей заключение комиссии является основанием для создания рекомендованных в заключении условий для обучения и воспитания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Консилиум организации составляет адаптированную образовательную программу (если это необходимо), обобщающую рекомендации специалистов, определяет характер, продолжительность и эффективность создания специальных образовательных условий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адаптированная образовательная программа (АОП)</a:t>
            </a:r>
            <a:r>
              <a:rPr lang="ru-RU" dirty="0" smtClean="0"/>
              <a:t>-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r>
              <a:rPr lang="ru-RU" b="1" dirty="0" smtClean="0"/>
              <a:t>индивидуальный образовательный маршрут- </a:t>
            </a:r>
            <a:r>
              <a:rPr lang="ru-RU" altLang="ru-RU" dirty="0" smtClean="0">
                <a:latin typeface="Times New Roman" pitchFamily="18" charset="0"/>
              </a:rPr>
              <a:t>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 </a:t>
            </a:r>
            <a:endParaRPr lang="ru-RU" dirty="0" smtClean="0"/>
          </a:p>
          <a:p>
            <a:endParaRPr lang="ru-RU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Инклюзия – 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935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Термин «инклюзия» введен в 1994 г. </a:t>
            </a:r>
            <a:r>
              <a:rPr lang="ru-RU" dirty="0" err="1" smtClean="0"/>
              <a:t>Саламанкской</a:t>
            </a:r>
            <a:r>
              <a:rPr lang="ru-RU" dirty="0" smtClean="0"/>
              <a:t> декларацией о принципах, политике и практической деятельности в сфере образования лиц с особыми потребностями.</a:t>
            </a:r>
          </a:p>
          <a:p>
            <a:r>
              <a:rPr lang="ru-RU" sz="4100" b="1" dirty="0" smtClean="0"/>
              <a:t>Инклюзия </a:t>
            </a:r>
            <a:r>
              <a:rPr lang="ru-RU" sz="4100" dirty="0" smtClean="0"/>
              <a:t>(калька с англ. </a:t>
            </a:r>
            <a:r>
              <a:rPr lang="ru-RU" sz="4100" dirty="0" err="1" smtClean="0"/>
              <a:t>inclusion</a:t>
            </a:r>
            <a:r>
              <a:rPr lang="ru-RU" sz="4100" dirty="0" smtClean="0"/>
              <a:t>) </a:t>
            </a:r>
            <a:r>
              <a:rPr lang="ru-RU" sz="4100" b="1" dirty="0" smtClean="0"/>
              <a:t>– включение, добавление, прибавление, присоединение</a:t>
            </a:r>
            <a:r>
              <a:rPr lang="ru-RU" dirty="0" smtClean="0"/>
              <a:t>, то есть: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sz="3600" dirty="0" smtClean="0"/>
              <a:t>вовлечение в образовательный процесс каждого ребенка с помощью образовательной программы, которая соответствует его способностям;</a:t>
            </a:r>
          </a:p>
          <a:p>
            <a:pPr>
              <a:buNone/>
            </a:pPr>
            <a:r>
              <a:rPr lang="ru-RU" sz="3600" dirty="0" smtClean="0"/>
              <a:t>• удовлетворение индивидуальных образовательных потребностей, обеспечение специальных условий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специальных образовательных условий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Организация образовательного процесса: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образования (в образовательной организации или вне её),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обучения,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уровень образования,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обучения (очная,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очно-заочная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заочная),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включенности (полная, частичная, эпизодическая),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специальные методы и приемы обучения.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сопровождения: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коррекционно-развивающие занятия с учителем-дефектологом, учителем-логопедом, педагогом-психологом,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обучающемуся необходимую техническую помощь,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занятия с педагогом дополнительного образования,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консультация врачей-специалистов.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Специальная организация среды образовательной организации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архитектурная среда (учебное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пространство), специальные технические средства.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Марк, Кнопка, Восклицательный Знак - Бесплатное изображение …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619672" y="0"/>
            <a:ext cx="6823812" cy="681315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7128792" cy="49685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Требования к специальным образовательным условиям, содержанию и темпу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педагогической работы  необходимых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для детей с ОВЗ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Медицинская (лечебная и профилактическая) помощь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Подготовка детей к овладению школьной программой путем пропедевтических занятий (</a:t>
            </a:r>
            <a:r>
              <a:rPr lang="ru-RU" sz="2400" dirty="0" smtClean="0"/>
              <a:t>формирование у них необходимых знаний</a:t>
            </a:r>
            <a:r>
              <a:rPr lang="ru-RU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Формирование у них познавательной мотивации и положительного отношения к учению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Замедленный темп преподнесения новых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620688"/>
            <a:ext cx="7776864" cy="59766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2800" dirty="0" smtClean="0"/>
              <a:t>Меньший объем «порций»преподносимых знаний, а также всех инструкций и высказываний педагога с учетом того, что объем запоминаемой информации у них меньше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2800" dirty="0" smtClean="0"/>
              <a:t>Использование наиболее эффективных методов обучения </a:t>
            </a:r>
            <a:r>
              <a:rPr lang="ru-RU" dirty="0" smtClean="0"/>
              <a:t>(</a:t>
            </a:r>
            <a:r>
              <a:rPr lang="ru-RU" sz="2000" dirty="0" smtClean="0"/>
              <a:t>усиление наглядности в разных ее формах, включение практической деятельности, применение на доступном уровне проблемного подхода)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2800" dirty="0" smtClean="0"/>
              <a:t>Организация занятий таким образом, чтобы избегать переутомления детей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2800" dirty="0" smtClean="0"/>
              <a:t>Контроль понимания детьми всего, особенно вербального, учебного материала</a:t>
            </a:r>
          </a:p>
          <a:p>
            <a:pPr marL="514350" indent="-514350">
              <a:buFont typeface="+mj-lt"/>
              <a:buAutoNum type="arabicPeriod" startAt="5"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Основная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err="1" smtClean="0"/>
              <a:t>Боскис</a:t>
            </a:r>
            <a:r>
              <a:rPr lang="ru-RU" sz="1800" dirty="0" smtClean="0"/>
              <a:t> Р.М. Глухие и слабослышащие дети.- М.: Советский спорт, 2004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err="1" smtClean="0"/>
              <a:t>Забрамная</a:t>
            </a:r>
            <a:r>
              <a:rPr lang="ru-RU" sz="1800" dirty="0" smtClean="0"/>
              <a:t> С.Д. Ваш ребенок учится во вспомогательной школе: Рабочая книга для родителей.-М.,1993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Литвак А.Г. Психология слепых и слабовидящих.- Изд. РГПУ им. А.И. Герцена, СПб., 2006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Мозговой В.М., Яковлева И.М., Еремина А.А. Основы олигофренопедагогики.- М., 2006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Назарова Н.М., </a:t>
            </a:r>
            <a:r>
              <a:rPr lang="ru-RU" sz="1800" dirty="0" err="1" smtClean="0"/>
              <a:t>Моргачева</a:t>
            </a:r>
            <a:r>
              <a:rPr lang="ru-RU" sz="1800" dirty="0" smtClean="0"/>
              <a:t> Е.Н., </a:t>
            </a:r>
            <a:r>
              <a:rPr lang="ru-RU" sz="1800" dirty="0" err="1" smtClean="0"/>
              <a:t>Фуряева</a:t>
            </a:r>
            <a:r>
              <a:rPr lang="ru-RU" sz="1800" dirty="0" smtClean="0"/>
              <a:t> Т.В. Сравнительная специальная педагогика.- М.: Академия, 2012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Педагогические технологии обучения детей с нарушениями интеллектуального развития: учебно-методическое пособие/ Под ред. И.М. Яковлевой.- М.:ГБОУ ВПО МГПУ, 2012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Специальная педагогика: Учеб. Пос. для студ. </a:t>
            </a:r>
            <a:r>
              <a:rPr lang="ru-RU" sz="1800" dirty="0" err="1" smtClean="0"/>
              <a:t>высш</a:t>
            </a:r>
            <a:r>
              <a:rPr lang="ru-RU" sz="1800" dirty="0" smtClean="0"/>
              <a:t>. учеб. заведений: 3 т/ Под ред. Н.М. Назаровой. –Т.3. педагогические системы специального образования/Н.М. Назарова и др.- М.: Академия, 2008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Организация специальных образовательных условий для детей с ограниченными возможностями здоровья в общеобразовательных организациях/Отв. Ред. С.В. Алехина.- М.: МГППУ, 2012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Олигофренопедагогика/Под ред. В.В. Воронковой.- М.: Дрофа</a:t>
            </a:r>
            <a:r>
              <a:rPr lang="ru-RU" sz="1800" smtClean="0"/>
              <a:t>, 2009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920880" cy="43924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Успехов в работе!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Инклюзия означает полное вовлечение ребенка с ограниченными возможностями здоровья (ОВЗ) в жизнь группы. </a:t>
            </a:r>
          </a:p>
          <a:p>
            <a:r>
              <a:rPr lang="ru-RU" b="1" dirty="0" smtClean="0"/>
              <a:t>Цель инклюзии </a:t>
            </a:r>
            <a:r>
              <a:rPr lang="ru-RU" dirty="0" smtClean="0"/>
              <a:t>– организация пространства группы для успешной реализации индивидуальной образовательной программы (адаптивной образовательной программы) ребенка с ОВЗ.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Труд: Человек с белой трость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4464496" cy="29763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7406640" cy="234902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Нормативно-правовые основы инклюзивного образования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606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4" name="Picture 4" descr="Главная страница МБДОУ &quot;Детский сад 3 &quot;Родничок&quot; комбинированного вида&quot; Цивильского района / Портал образования Ч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Нормативно-правовую основу для организации образования лиц с ОВЗ, детей с инвалидностью, в Российской Федерации составляют документы нескольких уровней: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i="1" dirty="0" smtClean="0"/>
              <a:t>международные</a:t>
            </a:r>
            <a:r>
              <a:rPr lang="ru-RU" dirty="0" smtClean="0"/>
              <a:t> (подписанные СССР или Российской Федерацией);</a:t>
            </a:r>
          </a:p>
          <a:p>
            <a:r>
              <a:rPr lang="ru-RU" b="1" i="1" dirty="0" smtClean="0"/>
              <a:t>федеральные</a:t>
            </a:r>
            <a:r>
              <a:rPr lang="ru-RU" dirty="0" smtClean="0"/>
              <a:t> (Конституция, законы, кодексы – семейный, гражданский и др.);</a:t>
            </a:r>
          </a:p>
          <a:p>
            <a:r>
              <a:rPr lang="ru-RU" b="1" i="1" dirty="0" smtClean="0"/>
              <a:t>правительственные</a:t>
            </a:r>
            <a:r>
              <a:rPr lang="ru-RU" dirty="0" smtClean="0"/>
              <a:t> (постановления, распоряжения);</a:t>
            </a:r>
          </a:p>
          <a:p>
            <a:r>
              <a:rPr lang="ru-RU" b="1" i="1" dirty="0" smtClean="0"/>
              <a:t>ведомственные</a:t>
            </a:r>
            <a:r>
              <a:rPr lang="ru-RU" dirty="0" smtClean="0"/>
              <a:t> (Министерства образования СССР и Российской Федерации и др.);</a:t>
            </a:r>
          </a:p>
          <a:p>
            <a:r>
              <a:rPr lang="ru-RU" b="1" i="1" dirty="0" smtClean="0"/>
              <a:t>региональные</a:t>
            </a:r>
            <a:r>
              <a:rPr lang="ru-RU" dirty="0" smtClean="0"/>
              <a:t> (правительственные и ведомственные)</a:t>
            </a:r>
          </a:p>
          <a:p>
            <a:r>
              <a:rPr lang="ru-RU" b="1" i="1" dirty="0" smtClean="0"/>
              <a:t>локальные</a:t>
            </a:r>
            <a:r>
              <a:rPr lang="ru-RU" dirty="0" smtClean="0"/>
              <a:t> акты учреждения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Международное законодательство </a:t>
            </a:r>
            <a:r>
              <a:rPr lang="ru-RU" sz="2800" dirty="0" smtClean="0"/>
              <a:t>в области закрепления права детей с ОВЗ и инвалидностью на получение образования имеет более чем полувековую историю развития:</a:t>
            </a:r>
          </a:p>
          <a:p>
            <a:r>
              <a:rPr lang="ru-RU" sz="2400" dirty="0" smtClean="0"/>
              <a:t>Всеобщая Декларация прав человека от 10 декабря 1948 года стала основой для создания международно-правовой регуляции в области защиты прав личности человека. </a:t>
            </a:r>
          </a:p>
          <a:p>
            <a:r>
              <a:rPr lang="ru-RU" sz="2400" dirty="0" smtClean="0"/>
              <a:t>Конвенция «О борьбе с дискриминацией в области образования», принята 14.12.1960 г.</a:t>
            </a:r>
          </a:p>
          <a:p>
            <a:r>
              <a:rPr lang="ru-RU" sz="2400" dirty="0" smtClean="0"/>
              <a:t>Декларации ООН «О правах инвалидов» (принята резолюцией 3447 (XXX) Генеральной Ассамблеи от 9 декабря 1975 года </a:t>
            </a:r>
          </a:p>
          <a:p>
            <a:r>
              <a:rPr lang="ru-RU" sz="2400" dirty="0" err="1" smtClean="0"/>
              <a:t>Саламанкская</a:t>
            </a:r>
            <a:r>
              <a:rPr lang="ru-RU" sz="2400" dirty="0" smtClean="0"/>
              <a:t> декларации «О принципах, политике и практической деятельности в сфере образования лиц с особыми потребностями» (Саламанка, Испания, 7-10 июня1994 г.). </a:t>
            </a:r>
          </a:p>
          <a:p>
            <a:r>
              <a:rPr lang="ru-RU" sz="2400" dirty="0" smtClean="0"/>
              <a:t>Конвенция о правах инвалидов (принята резолюцией 61/106 Генеральной Ассамблеи от 13 декабря 2006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136904" cy="568863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ФЗ РФ от 3 мая 2012 г. N 46-ФЗ "О ратификации Конвенции о правах инвалидов"</a:t>
            </a:r>
          </a:p>
          <a:p>
            <a:r>
              <a:rPr lang="ru-RU" sz="5100" dirty="0" smtClean="0"/>
              <a:t>Конституция Российской Федерации,</a:t>
            </a:r>
          </a:p>
          <a:p>
            <a:r>
              <a:rPr lang="ru-RU" sz="5100" dirty="0" smtClean="0"/>
              <a:t> Федеральный закон от 29 декабря 2012 г. № 273-ФЗ "Об образовании в Российской Федерации",</a:t>
            </a:r>
          </a:p>
          <a:p>
            <a:r>
              <a:rPr lang="ru-RU" sz="4200" dirty="0" smtClean="0"/>
              <a:t> Федеральный закон от 22 августа 1996 г. № 125-ФЗ "О высшем и послевузовском профессиональном образовании", </a:t>
            </a:r>
          </a:p>
          <a:p>
            <a:r>
              <a:rPr lang="ru-RU" sz="4200" dirty="0" smtClean="0"/>
              <a:t>от 24 ноября </a:t>
            </a:r>
            <a:r>
              <a:rPr lang="ru-RU" sz="4200" b="1" dirty="0" smtClean="0"/>
              <a:t>1995</a:t>
            </a:r>
            <a:r>
              <a:rPr lang="ru-RU" sz="4200" dirty="0" smtClean="0"/>
              <a:t> г. 181-ФЗ "О социальной защите инвалидов в Российской Федерации",</a:t>
            </a:r>
          </a:p>
          <a:p>
            <a:r>
              <a:rPr lang="ru-RU" sz="4200" dirty="0" smtClean="0"/>
              <a:t> от 24 июня 1999 г. № 120-ФЗ "Об основах системы профилактики безнадзорности и правонарушений несовершеннолетних",</a:t>
            </a:r>
          </a:p>
          <a:p>
            <a:r>
              <a:rPr lang="ru-RU" sz="4200" dirty="0" smtClean="0"/>
              <a:t> от 24 июля 1998 г. № 124-ФЗ "Об основных гарантиях прав ребенка в Российской Федерации", </a:t>
            </a:r>
          </a:p>
          <a:p>
            <a:r>
              <a:rPr lang="ru-RU" sz="4200" dirty="0" smtClean="0"/>
              <a:t>от 6 октября 1999 г. № 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Федерации", </a:t>
            </a:r>
          </a:p>
          <a:p>
            <a:r>
              <a:rPr lang="ru-RU" sz="4200" dirty="0" smtClean="0"/>
              <a:t>от 6 октября 2003 г. № 131-ФЗ "Об общих принципах организации местного самоуправления в Российской Федерации".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Национальная образовательная инициатива «Наша новая школа» (утверждена Президентом Российской Федерации Д.А. Медведевым 04 февраля 2010 года, Пр-271</a:t>
            </a:r>
          </a:p>
          <a:p>
            <a:r>
              <a:rPr lang="ru-RU" dirty="0" smtClean="0"/>
              <a:t>Государственная программа Российской Федерации «Доступная среда» на 2011–2015 годы, утвержденная Постановлением Правительства РФ от 17 марта 2011 г. № 175. </a:t>
            </a:r>
          </a:p>
          <a:p>
            <a:r>
              <a:rPr lang="ru-RU" dirty="0" smtClean="0"/>
              <a:t>В июне 2012 года Президент РФ подписал Указ «О национальной стратегии действий в интересах детей на 2012-2017 годы» № 761 от 01.06.2012.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81534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В настоящее время основным Федеральным законом, определяющим принципы государственной политики в области образования, является </a:t>
            </a:r>
            <a:r>
              <a:rPr lang="ru-RU" b="1" dirty="0" smtClean="0"/>
              <a:t>Федеральный Закон «Об образовании в Российской Федерации» </a:t>
            </a:r>
          </a:p>
          <a:p>
            <a:pPr algn="ctr">
              <a:buNone/>
            </a:pPr>
            <a:r>
              <a:rPr lang="ru-RU" dirty="0" smtClean="0"/>
              <a:t>№ 273-ФЗ от 29 декабря 2012 года, вступивший в силу с 1 сентября 2013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1197</TotalTime>
  <Words>1089</Words>
  <Application>Microsoft Office PowerPoint</Application>
  <PresentationFormat>Экран (4:3)</PresentationFormat>
  <Paragraphs>126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Консультация «Организация сопровождения ребенка с ОВЗ в ДОУ в условиях ФГОС ДО»  («Путь к инклюзивному образованию»)     старший воспитатель  Буракова И.М.</vt:lpstr>
      <vt:lpstr>Инклюзия – что это?</vt:lpstr>
      <vt:lpstr>Слайд 3</vt:lpstr>
      <vt:lpstr>Нормативно-правовые основы инклюзивного образования</vt:lpstr>
      <vt:lpstr>Слайд 5</vt:lpstr>
      <vt:lpstr>Слайд 6</vt:lpstr>
      <vt:lpstr>В Российской Федерации</vt:lpstr>
      <vt:lpstr>Слайд 8</vt:lpstr>
      <vt:lpstr>Слайд 9</vt:lpstr>
      <vt:lpstr>Выдержки из закона</vt:lpstr>
      <vt:lpstr>Дети с ограниченными возможностями здоровья (ОВЗ)</vt:lpstr>
      <vt:lpstr>Психолого-медико-педагогическое сопровождение осуществляет:</vt:lpstr>
      <vt:lpstr>Ребенок с ОВЗ</vt:lpstr>
      <vt:lpstr>Известно,  что  дети  с  отклонениями  или  нарушениями  развития  по  характеру  первичного  нарушения  могут  быть  условно  разделены  на  следующие  группы  или  категории:</vt:lpstr>
      <vt:lpstr>Алгоритм выявления детей с ограниченными возможностями здоровья</vt:lpstr>
      <vt:lpstr>Слайд 16</vt:lpstr>
      <vt:lpstr>Заключение комиссии</vt:lpstr>
      <vt:lpstr>Слайд 18</vt:lpstr>
      <vt:lpstr>Слайд 19</vt:lpstr>
      <vt:lpstr>Определение специальных образовательных условий</vt:lpstr>
      <vt:lpstr>Требования к специальным образовательным условиям, содержанию и темпу  педагогической работы  необходимых  для детей с ОВЗ</vt:lpstr>
      <vt:lpstr>Слайд 22</vt:lpstr>
      <vt:lpstr>Слайд 23</vt:lpstr>
      <vt:lpstr>Литература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особенности детей дошкольного возраста с ограниченными возможностями здоровья</dc:title>
  <dc:creator>Елена</dc:creator>
  <cp:lastModifiedBy>Я</cp:lastModifiedBy>
  <cp:revision>148</cp:revision>
  <dcterms:created xsi:type="dcterms:W3CDTF">2015-03-18T10:46:00Z</dcterms:created>
  <dcterms:modified xsi:type="dcterms:W3CDTF">2020-01-23T13:25:02Z</dcterms:modified>
</cp:coreProperties>
</file>